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</p:sldIdLst>
  <p:sldSz cx="18288000" cy="10287000"/>
  <p:notesSz cx="6858000" cy="9144000"/>
  <p:embeddedFontLst>
    <p:embeddedFont>
      <p:font typeface="Roboto" charset="1" panose="02000000000000000000"/>
      <p:regular r:id="rId24"/>
    </p:embeddedFont>
    <p:embeddedFont>
      <p:font typeface="Roboto Italics" charset="1" panose="02000000000000000000"/>
      <p:regular r:id="rId25"/>
    </p:embeddedFont>
    <p:embeddedFont>
      <p:font typeface="Roboto Bold" charset="1" panose="020000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png" Type="http://schemas.openxmlformats.org/officeDocument/2006/relationships/image"/><Relationship Id="rId5" Target="../media/image46.png" Type="http://schemas.openxmlformats.org/officeDocument/2006/relationships/image"/><Relationship Id="rId6" Target="../media/image47.svg" Type="http://schemas.openxmlformats.org/officeDocument/2006/relationships/image"/><Relationship Id="rId7" Target="../media/image48.png" Type="http://schemas.openxmlformats.org/officeDocument/2006/relationships/image"/><Relationship Id="rId8" Target="../media/image7.png" Type="http://schemas.openxmlformats.org/officeDocument/2006/relationships/image"/><Relationship Id="rId9" Target="../media/image8.sv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9.png" Type="http://schemas.openxmlformats.org/officeDocument/2006/relationships/image"/><Relationship Id="rId3" Target="../media/image50.png" Type="http://schemas.openxmlformats.org/officeDocument/2006/relationships/image"/><Relationship Id="rId4" Target="../media/image51.svg" Type="http://schemas.openxmlformats.org/officeDocument/2006/relationships/image"/><Relationship Id="rId5" Target="../media/image52.png" Type="http://schemas.openxmlformats.org/officeDocument/2006/relationships/image"/><Relationship Id="rId6" Target="../media/image53.svg" Type="http://schemas.openxmlformats.org/officeDocument/2006/relationships/image"/><Relationship Id="rId7" Target="../media/image54.png" Type="http://schemas.openxmlformats.org/officeDocument/2006/relationships/image"/><Relationship Id="rId8" Target="../media/image55.sv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6.png" Type="http://schemas.openxmlformats.org/officeDocument/2006/relationships/image"/><Relationship Id="rId3" Target="../media/image57.png" Type="http://schemas.openxmlformats.org/officeDocument/2006/relationships/image"/><Relationship Id="rId4" Target="../media/image58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59.png" Type="http://schemas.openxmlformats.org/officeDocument/2006/relationships/image"/><Relationship Id="rId8" Target="../media/image60.sv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69.svg" Type="http://schemas.openxmlformats.org/officeDocument/2006/relationships/image"/><Relationship Id="rId11" Target="../media/image70.png" Type="http://schemas.openxmlformats.org/officeDocument/2006/relationships/image"/><Relationship Id="rId12" Target="../media/image71.svg" Type="http://schemas.openxmlformats.org/officeDocument/2006/relationships/image"/><Relationship Id="rId13" Target="../media/image72.png" Type="http://schemas.openxmlformats.org/officeDocument/2006/relationships/image"/><Relationship Id="rId14" Target="../media/image73.svg" Type="http://schemas.openxmlformats.org/officeDocument/2006/relationships/image"/><Relationship Id="rId15" Target="../media/image74.png" Type="http://schemas.openxmlformats.org/officeDocument/2006/relationships/image"/><Relationship Id="rId16" Target="../media/image75.svg" Type="http://schemas.openxmlformats.org/officeDocument/2006/relationships/image"/><Relationship Id="rId17" Target="../media/image76.png" Type="http://schemas.openxmlformats.org/officeDocument/2006/relationships/image"/><Relationship Id="rId18" Target="../media/image77.svg" Type="http://schemas.openxmlformats.org/officeDocument/2006/relationships/image"/><Relationship Id="rId2" Target="../media/image61.png" Type="http://schemas.openxmlformats.org/officeDocument/2006/relationships/image"/><Relationship Id="rId3" Target="../media/image62.png" Type="http://schemas.openxmlformats.org/officeDocument/2006/relationships/image"/><Relationship Id="rId4" Target="../media/image63.svg" Type="http://schemas.openxmlformats.org/officeDocument/2006/relationships/image"/><Relationship Id="rId5" Target="../media/image64.png" Type="http://schemas.openxmlformats.org/officeDocument/2006/relationships/image"/><Relationship Id="rId6" Target="../media/image65.svg" Type="http://schemas.openxmlformats.org/officeDocument/2006/relationships/image"/><Relationship Id="rId7" Target="../media/image66.png" Type="http://schemas.openxmlformats.org/officeDocument/2006/relationships/image"/><Relationship Id="rId8" Target="../media/image67.svg" Type="http://schemas.openxmlformats.org/officeDocument/2006/relationships/image"/><Relationship Id="rId9" Target="../media/image68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8.png" Type="http://schemas.openxmlformats.org/officeDocument/2006/relationships/image"/><Relationship Id="rId3" Target="../media/image79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80.png" Type="http://schemas.openxmlformats.org/officeDocument/2006/relationships/image"/><Relationship Id="rId4" Target="../media/image81.svg" Type="http://schemas.openxmlformats.org/officeDocument/2006/relationships/image"/><Relationship Id="rId5" Target="../media/image82.png" Type="http://schemas.openxmlformats.org/officeDocument/2006/relationships/image"/><Relationship Id="rId6" Target="../media/image83.svg" Type="http://schemas.openxmlformats.org/officeDocument/2006/relationships/image"/><Relationship Id="rId7" Target="../media/image84.png" Type="http://schemas.openxmlformats.org/officeDocument/2006/relationships/image"/><Relationship Id="rId8" Target="../media/image85.sv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6.png" Type="http://schemas.openxmlformats.org/officeDocument/2006/relationships/image"/><Relationship Id="rId3" Target="../media/image87.png" Type="http://schemas.openxmlformats.org/officeDocument/2006/relationships/image"/><Relationship Id="rId4" Target="../media/image88.png" Type="http://schemas.openxmlformats.org/officeDocument/2006/relationships/image"/><Relationship Id="rId5" Target="../media/image89.png" Type="http://schemas.openxmlformats.org/officeDocument/2006/relationships/image"/><Relationship Id="rId6" Target="../media/image90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8.png" Type="http://schemas.openxmlformats.org/officeDocument/2006/relationships/image"/><Relationship Id="rId2" Target="../media/image86.png" Type="http://schemas.openxmlformats.org/officeDocument/2006/relationships/image"/><Relationship Id="rId3" Target="../media/image91.png" Type="http://schemas.openxmlformats.org/officeDocument/2006/relationships/image"/><Relationship Id="rId4" Target="../media/image92.png" Type="http://schemas.openxmlformats.org/officeDocument/2006/relationships/image"/><Relationship Id="rId5" Target="../media/image93.png" Type="http://schemas.openxmlformats.org/officeDocument/2006/relationships/image"/><Relationship Id="rId6" Target="../media/image94.png" Type="http://schemas.openxmlformats.org/officeDocument/2006/relationships/image"/><Relationship Id="rId7" Target="../media/image95.png" Type="http://schemas.openxmlformats.org/officeDocument/2006/relationships/image"/><Relationship Id="rId8" Target="../media/image96.png" Type="http://schemas.openxmlformats.org/officeDocument/2006/relationships/image"/><Relationship Id="rId9" Target="../media/image97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svg" Type="http://schemas.openxmlformats.org/officeDocument/2006/relationships/image"/><Relationship Id="rId2" Target="../media/image4.png" Type="http://schemas.openxmlformats.org/officeDocument/2006/relationships/image"/><Relationship Id="rId3" Target="../media/image5.png" Type="http://schemas.openxmlformats.org/officeDocument/2006/relationships/image"/><Relationship Id="rId4" Target="../media/image6.svg" Type="http://schemas.openxmlformats.org/officeDocument/2006/relationships/image"/><Relationship Id="rId5" Target="../media/image7.png" Type="http://schemas.openxmlformats.org/officeDocument/2006/relationships/image"/><Relationship Id="rId6" Target="../media/image8.svg" Type="http://schemas.openxmlformats.org/officeDocument/2006/relationships/image"/><Relationship Id="rId7" Target="../media/image9.png" Type="http://schemas.openxmlformats.org/officeDocument/2006/relationships/image"/><Relationship Id="rId8" Target="../media/image10.svg" Type="http://schemas.openxmlformats.org/officeDocument/2006/relationships/image"/><Relationship Id="rId9" Target="../media/image11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1.svg" Type="http://schemas.openxmlformats.org/officeDocument/2006/relationships/image"/><Relationship Id="rId2" Target="../media/image13.png" Type="http://schemas.openxmlformats.org/officeDocument/2006/relationships/image"/><Relationship Id="rId3" Target="../media/image14.png" Type="http://schemas.openxmlformats.org/officeDocument/2006/relationships/image"/><Relationship Id="rId4" Target="../media/image15.svg" Type="http://schemas.openxmlformats.org/officeDocument/2006/relationships/image"/><Relationship Id="rId5" Target="../media/image16.png" Type="http://schemas.openxmlformats.org/officeDocument/2006/relationships/image"/><Relationship Id="rId6" Target="../media/image17.svg" Type="http://schemas.openxmlformats.org/officeDocument/2006/relationships/image"/><Relationship Id="rId7" Target="../media/image18.png" Type="http://schemas.openxmlformats.org/officeDocument/2006/relationships/image"/><Relationship Id="rId8" Target="../media/image19.svg" Type="http://schemas.openxmlformats.org/officeDocument/2006/relationships/image"/><Relationship Id="rId9" Target="../media/image20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23.png" Type="http://schemas.openxmlformats.org/officeDocument/2006/relationships/image"/><Relationship Id="rId4" Target="../media/image24.png" Type="http://schemas.openxmlformats.org/officeDocument/2006/relationships/image"/><Relationship Id="rId5" Target="../media/image25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8.png" Type="http://schemas.openxmlformats.org/officeDocument/2006/relationships/image"/><Relationship Id="rId3" Target="../media/image29.png" Type="http://schemas.openxmlformats.org/officeDocument/2006/relationships/image"/><Relationship Id="rId4" Target="../media/image30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1.png" Type="http://schemas.openxmlformats.org/officeDocument/2006/relationships/image"/><Relationship Id="rId3" Target="../media/image3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41.png" Type="http://schemas.openxmlformats.org/officeDocument/2006/relationships/image"/><Relationship Id="rId11" Target="../media/image42.png" Type="http://schemas.openxmlformats.org/officeDocument/2006/relationships/image"/><Relationship Id="rId2" Target="../media/image33.png" Type="http://schemas.openxmlformats.org/officeDocument/2006/relationships/image"/><Relationship Id="rId3" Target="../media/image34.png" Type="http://schemas.openxmlformats.org/officeDocument/2006/relationships/image"/><Relationship Id="rId4" Target="../media/image35.svg" Type="http://schemas.openxmlformats.org/officeDocument/2006/relationships/image"/><Relationship Id="rId5" Target="../media/image36.png" Type="http://schemas.openxmlformats.org/officeDocument/2006/relationships/image"/><Relationship Id="rId6" Target="../media/image37.svg" Type="http://schemas.openxmlformats.org/officeDocument/2006/relationships/image"/><Relationship Id="rId7" Target="../media/image38.png" Type="http://schemas.openxmlformats.org/officeDocument/2006/relationships/image"/><Relationship Id="rId8" Target="../media/image39.svg" Type="http://schemas.openxmlformats.org/officeDocument/2006/relationships/image"/><Relationship Id="rId9" Target="../media/image40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1676102" y="2291624"/>
            <a:ext cx="1493579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Goth’ime Manager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4092253" y="5927456"/>
            <a:ext cx="10103495" cy="19627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</a:pPr>
            <a:r>
              <a:rPr lang="en-US" sz="56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La solution de gestion du temps</a:t>
            </a:r>
          </a:p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pour la Ville de Gotham</a:t>
            </a:r>
          </a:p>
        </p:txBody>
      </p:sp>
      <p:sp>
        <p:nvSpPr>
          <p:cNvPr name="AutoShape 5" id="5"/>
          <p:cNvSpPr/>
          <p:nvPr/>
        </p:nvSpPr>
        <p:spPr>
          <a:xfrm>
            <a:off x="5897880" y="5095875"/>
            <a:ext cx="649224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pic>
        <p:nvPicPr>
          <p:cNvPr name="Picture 3" id="3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422480" y="4060035"/>
            <a:ext cx="1000808" cy="1575043"/>
          </a:xfrm>
          <a:prstGeom prst="rect">
            <a:avLst/>
          </a:prstGeom>
        </p:spPr>
      </p:pic>
      <p:pic>
        <p:nvPicPr>
          <p:cNvPr name="Picture 4" id="4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4317261" y="4060035"/>
            <a:ext cx="1000808" cy="157504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707031" y="5551450"/>
            <a:ext cx="4350896" cy="4191655"/>
            <a:chOff x="0" y="0"/>
            <a:chExt cx="1145915" cy="110397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45915" cy="1103975"/>
            </a:xfrm>
            <a:custGeom>
              <a:avLst/>
              <a:gdLst/>
              <a:ahLst/>
              <a:cxnLst/>
              <a:rect r="r" b="b" t="t" l="l"/>
              <a:pathLst>
                <a:path h="1103975" w="1145915">
                  <a:moveTo>
                    <a:pt x="0" y="0"/>
                  </a:moveTo>
                  <a:lnTo>
                    <a:pt x="1145915" y="0"/>
                  </a:lnTo>
                  <a:lnTo>
                    <a:pt x="1145915" y="1103975"/>
                  </a:lnTo>
                  <a:lnTo>
                    <a:pt x="0" y="1103975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1145915" cy="1161125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7B801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4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 Visibilité complète des heures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7B801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4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 Gestion simple des plannings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7B801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4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 Respect des temps de repos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7B801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  <a:r>
                <a:rPr lang="en-US" sz="24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 Plus d’autonomie pour les employés</a:t>
              </a:r>
            </a:p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F7B801"/>
                  </a:solidFill>
                  <a:latin typeface="Roboto"/>
                  <a:ea typeface="Roboto"/>
                  <a:cs typeface="Roboto"/>
                  <a:sym typeface="Roboto"/>
                </a:rPr>
                <a:t>-</a:t>
              </a:r>
              <a:r>
                <a:rPr lang="en-US" sz="24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 Stress</a:t>
              </a: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2871179" y="5365817"/>
            <a:ext cx="3182432" cy="3078279"/>
          </a:xfrm>
          <a:custGeom>
            <a:avLst/>
            <a:gdLst/>
            <a:ahLst/>
            <a:cxnLst/>
            <a:rect r="r" b="b" t="t" l="l"/>
            <a:pathLst>
              <a:path h="3078279" w="3182432">
                <a:moveTo>
                  <a:pt x="0" y="0"/>
                </a:moveTo>
                <a:lnTo>
                  <a:pt x="3182431" y="0"/>
                </a:lnTo>
                <a:lnTo>
                  <a:pt x="3182431" y="3078280"/>
                </a:lnTo>
                <a:lnTo>
                  <a:pt x="0" y="307828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805103" y="3823088"/>
            <a:ext cx="8248507" cy="1022542"/>
          </a:xfrm>
          <a:custGeom>
            <a:avLst/>
            <a:gdLst/>
            <a:ahLst/>
            <a:cxnLst/>
            <a:rect r="r" b="b" t="t" l="l"/>
            <a:pathLst>
              <a:path h="1022542" w="8248507">
                <a:moveTo>
                  <a:pt x="0" y="0"/>
                </a:moveTo>
                <a:lnTo>
                  <a:pt x="8248507" y="0"/>
                </a:lnTo>
                <a:lnTo>
                  <a:pt x="8248507" y="1022542"/>
                </a:lnTo>
                <a:lnTo>
                  <a:pt x="0" y="102254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882479" y="866775"/>
            <a:ext cx="10523041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 outil pour améliorer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 bien-être au travail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146299" y="3634394"/>
            <a:ext cx="155317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Employé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4016673" y="3634394"/>
            <a:ext cx="160198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Étude interne sur l’impact des outils de gestion du temps dans la Ville de Gotham, confirmant les avantages sur la qualité de vie au travail.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"Employee Autonomy and Well-being in the Workplace" – revue de CGT sur les effets positifs de l'autonomie dans la gestion du temps.</a:t>
            </a:r>
          </a:p>
        </p:txBody>
      </p:sp>
      <p:sp>
        <p:nvSpPr>
          <p:cNvPr name="Freeform 14" id="14"/>
          <p:cNvSpPr/>
          <p:nvPr/>
        </p:nvSpPr>
        <p:spPr>
          <a:xfrm flipH="false" flipV="false" rot="0">
            <a:off x="7925413" y="5365817"/>
            <a:ext cx="3078279" cy="3078279"/>
          </a:xfrm>
          <a:custGeom>
            <a:avLst/>
            <a:gdLst/>
            <a:ahLst/>
            <a:cxnLst/>
            <a:rect r="r" b="b" t="t" l="l"/>
            <a:pathLst>
              <a:path h="3078279" w="3078279">
                <a:moveTo>
                  <a:pt x="0" y="0"/>
                </a:moveTo>
                <a:lnTo>
                  <a:pt x="3078280" y="0"/>
                </a:lnTo>
                <a:lnTo>
                  <a:pt x="3078280" y="3078280"/>
                </a:lnTo>
                <a:lnTo>
                  <a:pt x="0" y="307828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87014" y="4263468"/>
            <a:ext cx="3284359" cy="4114800"/>
          </a:xfrm>
          <a:custGeom>
            <a:avLst/>
            <a:gdLst/>
            <a:ahLst/>
            <a:cxnLst/>
            <a:rect r="r" b="b" t="t" l="l"/>
            <a:pathLst>
              <a:path h="4114800" w="3284359">
                <a:moveTo>
                  <a:pt x="0" y="0"/>
                </a:moveTo>
                <a:lnTo>
                  <a:pt x="3284358" y="0"/>
                </a:lnTo>
                <a:lnTo>
                  <a:pt x="3284358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98494" y="4263468"/>
            <a:ext cx="3037471" cy="4114800"/>
          </a:xfrm>
          <a:custGeom>
            <a:avLst/>
            <a:gdLst/>
            <a:ahLst/>
            <a:cxnLst/>
            <a:rect r="r" b="b" t="t" l="l"/>
            <a:pathLst>
              <a:path h="4114800" w="3037471">
                <a:moveTo>
                  <a:pt x="0" y="0"/>
                </a:moveTo>
                <a:lnTo>
                  <a:pt x="3037471" y="0"/>
                </a:lnTo>
                <a:lnTo>
                  <a:pt x="3037471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7293159" y="4470028"/>
            <a:ext cx="3701681" cy="3701681"/>
          </a:xfrm>
          <a:custGeom>
            <a:avLst/>
            <a:gdLst/>
            <a:ahLst/>
            <a:cxnLst/>
            <a:rect r="r" b="b" t="t" l="l"/>
            <a:pathLst>
              <a:path h="3701681" w="3701681">
                <a:moveTo>
                  <a:pt x="0" y="0"/>
                </a:moveTo>
                <a:lnTo>
                  <a:pt x="3701682" y="0"/>
                </a:lnTo>
                <a:lnTo>
                  <a:pt x="3701682" y="3701681"/>
                </a:lnTo>
                <a:lnTo>
                  <a:pt x="0" y="370168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1297893" y="866775"/>
            <a:ext cx="1569221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Sécurité et protection des données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ISO 27001 sur la protection des données et la sécurité de l’information, expliquant l’importance des bonnes pratiques de sécurisation.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"Data Privacy in Municipal Applications" – par John Titor sur la protection des données dans les outils municipaux.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219450" y="698870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Satisfaction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7600950" y="69887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Efficacité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11982450" y="69887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Réduction des conflits</a:t>
              </a:r>
            </a:p>
          </p:txBody>
        </p:sp>
      </p:grpSp>
      <p:sp>
        <p:nvSpPr>
          <p:cNvPr name="Freeform 12" id="12"/>
          <p:cNvSpPr/>
          <p:nvPr/>
        </p:nvSpPr>
        <p:spPr>
          <a:xfrm flipH="false" flipV="false" rot="0">
            <a:off x="3429252" y="5442132"/>
            <a:ext cx="2666497" cy="1546568"/>
          </a:xfrm>
          <a:custGeom>
            <a:avLst/>
            <a:gdLst/>
            <a:ahLst/>
            <a:cxnLst/>
            <a:rect r="r" b="b" t="t" l="l"/>
            <a:pathLst>
              <a:path h="1546568" w="2666497">
                <a:moveTo>
                  <a:pt x="0" y="0"/>
                </a:moveTo>
                <a:lnTo>
                  <a:pt x="2666496" y="0"/>
                </a:lnTo>
                <a:lnTo>
                  <a:pt x="2666496" y="1546568"/>
                </a:lnTo>
                <a:lnTo>
                  <a:pt x="0" y="1546568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8149283" y="5131172"/>
            <a:ext cx="1845200" cy="1845200"/>
          </a:xfrm>
          <a:custGeom>
            <a:avLst/>
            <a:gdLst/>
            <a:ahLst/>
            <a:cxnLst/>
            <a:rect r="r" b="b" t="t" l="l"/>
            <a:pathLst>
              <a:path h="1845200" w="1845200">
                <a:moveTo>
                  <a:pt x="0" y="0"/>
                </a:moveTo>
                <a:lnTo>
                  <a:pt x="1845200" y="0"/>
                </a:lnTo>
                <a:lnTo>
                  <a:pt x="1845200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999976" y="866775"/>
            <a:ext cx="16288048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 résultats concrets pour Gotham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Résultats des premiers tests de Time Manager auprès des employés de Gotham, montrant des améliorations sur la satisfaction et la gestion du temps.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"The Impact of Time Management Tools in Public Services" – étude de EDinstitut montrant les effets positifs des outils similaires sur la productivité et la transparence.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3651589" y="4103370"/>
            <a:ext cx="22218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↗63%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149283" y="4103370"/>
            <a:ext cx="22218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↗47%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2424073" y="4103370"/>
            <a:ext cx="2221822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↘11%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12493849" y="5131172"/>
            <a:ext cx="2063302" cy="1830712"/>
          </a:xfrm>
          <a:custGeom>
            <a:avLst/>
            <a:gdLst/>
            <a:ahLst/>
            <a:cxnLst/>
            <a:rect r="r" b="b" t="t" l="l"/>
            <a:pathLst>
              <a:path h="1830712" w="2063302">
                <a:moveTo>
                  <a:pt x="0" y="0"/>
                </a:moveTo>
                <a:lnTo>
                  <a:pt x="2063302" y="0"/>
                </a:lnTo>
                <a:lnTo>
                  <a:pt x="2063302" y="1830712"/>
                </a:lnTo>
                <a:lnTo>
                  <a:pt x="0" y="1830712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AutoShape 3" id="3"/>
          <p:cNvSpPr/>
          <p:nvPr/>
        </p:nvSpPr>
        <p:spPr>
          <a:xfrm flipV="true">
            <a:off x="7520940" y="3834762"/>
            <a:ext cx="324612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4" id="4"/>
          <p:cNvGrpSpPr/>
          <p:nvPr/>
        </p:nvGrpSpPr>
        <p:grpSpPr>
          <a:xfrm rot="0">
            <a:off x="1028700" y="698870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Phase de Pré-Lancement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5410200" y="698870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Phase de Lancement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9791700" y="69887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Phase d’Adoption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4173200" y="6988700"/>
            <a:ext cx="3086100" cy="3086100"/>
            <a:chOff x="0" y="0"/>
            <a:chExt cx="812800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Phase de Consolidation</a:t>
              </a:r>
            </a:p>
          </p:txBody>
        </p:sp>
      </p:grpSp>
      <p:sp>
        <p:nvSpPr>
          <p:cNvPr name="Freeform 16" id="16"/>
          <p:cNvSpPr/>
          <p:nvPr/>
        </p:nvSpPr>
        <p:spPr>
          <a:xfrm flipH="false" flipV="false" rot="0">
            <a:off x="1286355" y="4214408"/>
            <a:ext cx="1223062" cy="962883"/>
          </a:xfrm>
          <a:custGeom>
            <a:avLst/>
            <a:gdLst/>
            <a:ahLst/>
            <a:cxnLst/>
            <a:rect r="r" b="b" t="t" l="l"/>
            <a:pathLst>
              <a:path h="962883" w="1223062">
                <a:moveTo>
                  <a:pt x="0" y="0"/>
                </a:moveTo>
                <a:lnTo>
                  <a:pt x="1223062" y="0"/>
                </a:lnTo>
                <a:lnTo>
                  <a:pt x="1223062" y="962884"/>
                </a:lnTo>
                <a:lnTo>
                  <a:pt x="0" y="96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319972" y="5452521"/>
            <a:ext cx="1251778" cy="1260949"/>
          </a:xfrm>
          <a:custGeom>
            <a:avLst/>
            <a:gdLst/>
            <a:ahLst/>
            <a:cxnLst/>
            <a:rect r="r" b="b" t="t" l="l"/>
            <a:pathLst>
              <a:path h="1260949" w="1251778">
                <a:moveTo>
                  <a:pt x="0" y="0"/>
                </a:moveTo>
                <a:lnTo>
                  <a:pt x="1251778" y="0"/>
                </a:lnTo>
                <a:lnTo>
                  <a:pt x="1251778" y="1260949"/>
                </a:lnTo>
                <a:lnTo>
                  <a:pt x="0" y="126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8" id="18"/>
          <p:cNvSpPr txBox="true"/>
          <p:nvPr/>
        </p:nvSpPr>
        <p:spPr>
          <a:xfrm rot="0">
            <a:off x="6436866" y="3919849"/>
            <a:ext cx="5414268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“Your Time, Simplified”</a:t>
            </a:r>
          </a:p>
        </p:txBody>
      </p:sp>
      <p:sp>
        <p:nvSpPr>
          <p:cNvPr name="Freeform 19" id="19"/>
          <p:cNvSpPr/>
          <p:nvPr/>
        </p:nvSpPr>
        <p:spPr>
          <a:xfrm flipH="false" flipV="false" rot="0">
            <a:off x="5410200" y="4489638"/>
            <a:ext cx="1223062" cy="962883"/>
          </a:xfrm>
          <a:custGeom>
            <a:avLst/>
            <a:gdLst/>
            <a:ahLst/>
            <a:cxnLst/>
            <a:rect r="r" b="b" t="t" l="l"/>
            <a:pathLst>
              <a:path h="962883" w="1223062">
                <a:moveTo>
                  <a:pt x="0" y="0"/>
                </a:moveTo>
                <a:lnTo>
                  <a:pt x="1223062" y="0"/>
                </a:lnTo>
                <a:lnTo>
                  <a:pt x="1223062" y="962883"/>
                </a:lnTo>
                <a:lnTo>
                  <a:pt x="0" y="96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742753">
            <a:off x="7870411" y="5104265"/>
            <a:ext cx="1251778" cy="1260949"/>
          </a:xfrm>
          <a:custGeom>
            <a:avLst/>
            <a:gdLst/>
            <a:ahLst/>
            <a:cxnLst/>
            <a:rect r="r" b="b" t="t" l="l"/>
            <a:pathLst>
              <a:path h="1260949" w="1251778">
                <a:moveTo>
                  <a:pt x="0" y="0"/>
                </a:moveTo>
                <a:lnTo>
                  <a:pt x="1251778" y="0"/>
                </a:lnTo>
                <a:lnTo>
                  <a:pt x="1251778" y="1260949"/>
                </a:lnTo>
                <a:lnTo>
                  <a:pt x="0" y="1260949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6895051" y="4984744"/>
            <a:ext cx="1251778" cy="1260949"/>
          </a:xfrm>
          <a:custGeom>
            <a:avLst/>
            <a:gdLst/>
            <a:ahLst/>
            <a:cxnLst/>
            <a:rect r="r" b="b" t="t" l="l"/>
            <a:pathLst>
              <a:path h="1260949" w="1251778">
                <a:moveTo>
                  <a:pt x="0" y="0"/>
                </a:moveTo>
                <a:lnTo>
                  <a:pt x="1251778" y="0"/>
                </a:lnTo>
                <a:lnTo>
                  <a:pt x="1251778" y="1260949"/>
                </a:lnTo>
                <a:lnTo>
                  <a:pt x="0" y="126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656954">
            <a:off x="9694587" y="5435543"/>
            <a:ext cx="1223062" cy="962883"/>
          </a:xfrm>
          <a:custGeom>
            <a:avLst/>
            <a:gdLst/>
            <a:ahLst/>
            <a:cxnLst/>
            <a:rect r="r" b="b" t="t" l="l"/>
            <a:pathLst>
              <a:path h="962883" w="1223062">
                <a:moveTo>
                  <a:pt x="0" y="0"/>
                </a:moveTo>
                <a:lnTo>
                  <a:pt x="1223062" y="0"/>
                </a:lnTo>
                <a:lnTo>
                  <a:pt x="1223062" y="962884"/>
                </a:lnTo>
                <a:lnTo>
                  <a:pt x="0" y="96288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10530959" y="5328154"/>
            <a:ext cx="1223062" cy="962883"/>
          </a:xfrm>
          <a:custGeom>
            <a:avLst/>
            <a:gdLst/>
            <a:ahLst/>
            <a:cxnLst/>
            <a:rect r="r" b="b" t="t" l="l"/>
            <a:pathLst>
              <a:path h="962883" w="1223062">
                <a:moveTo>
                  <a:pt x="0" y="0"/>
                </a:moveTo>
                <a:lnTo>
                  <a:pt x="1223062" y="0"/>
                </a:lnTo>
                <a:lnTo>
                  <a:pt x="1223062" y="962883"/>
                </a:lnTo>
                <a:lnTo>
                  <a:pt x="0" y="96288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1766392" y="4214408"/>
            <a:ext cx="1251778" cy="1260949"/>
          </a:xfrm>
          <a:custGeom>
            <a:avLst/>
            <a:gdLst/>
            <a:ahLst/>
            <a:cxnLst/>
            <a:rect r="r" b="b" t="t" l="l"/>
            <a:pathLst>
              <a:path h="1260949" w="1251778">
                <a:moveTo>
                  <a:pt x="0" y="0"/>
                </a:moveTo>
                <a:lnTo>
                  <a:pt x="1251778" y="0"/>
                </a:lnTo>
                <a:lnTo>
                  <a:pt x="1251778" y="1260949"/>
                </a:lnTo>
                <a:lnTo>
                  <a:pt x="0" y="126094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14400277" y="5510535"/>
            <a:ext cx="1251778" cy="1260949"/>
          </a:xfrm>
          <a:custGeom>
            <a:avLst/>
            <a:gdLst/>
            <a:ahLst/>
            <a:cxnLst/>
            <a:rect r="r" b="b" t="t" l="l"/>
            <a:pathLst>
              <a:path h="1260949" w="1251778">
                <a:moveTo>
                  <a:pt x="0" y="0"/>
                </a:moveTo>
                <a:lnTo>
                  <a:pt x="1251779" y="0"/>
                </a:lnTo>
                <a:lnTo>
                  <a:pt x="1251779" y="1260948"/>
                </a:lnTo>
                <a:lnTo>
                  <a:pt x="0" y="1260948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15747306" y="4214408"/>
            <a:ext cx="1410992" cy="1921896"/>
          </a:xfrm>
          <a:custGeom>
            <a:avLst/>
            <a:gdLst/>
            <a:ahLst/>
            <a:cxnLst/>
            <a:rect r="r" b="b" t="t" l="l"/>
            <a:pathLst>
              <a:path h="1921896" w="1410992">
                <a:moveTo>
                  <a:pt x="0" y="0"/>
                </a:moveTo>
                <a:lnTo>
                  <a:pt x="1410992" y="0"/>
                </a:lnTo>
                <a:lnTo>
                  <a:pt x="1410992" y="1921896"/>
                </a:lnTo>
                <a:lnTo>
                  <a:pt x="0" y="1921896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14173200" y="4323709"/>
            <a:ext cx="1223062" cy="962883"/>
          </a:xfrm>
          <a:custGeom>
            <a:avLst/>
            <a:gdLst/>
            <a:ahLst/>
            <a:cxnLst/>
            <a:rect r="r" b="b" t="t" l="l"/>
            <a:pathLst>
              <a:path h="962883" w="1223062">
                <a:moveTo>
                  <a:pt x="0" y="0"/>
                </a:moveTo>
                <a:lnTo>
                  <a:pt x="1223062" y="0"/>
                </a:lnTo>
                <a:lnTo>
                  <a:pt x="1223062" y="962884"/>
                </a:lnTo>
                <a:lnTo>
                  <a:pt x="0" y="96288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2905016" y="4952687"/>
            <a:ext cx="1276459" cy="1408030"/>
          </a:xfrm>
          <a:custGeom>
            <a:avLst/>
            <a:gdLst/>
            <a:ahLst/>
            <a:cxnLst/>
            <a:rect r="r" b="b" t="t" l="l"/>
            <a:pathLst>
              <a:path h="1408030" w="1276459">
                <a:moveTo>
                  <a:pt x="0" y="0"/>
                </a:moveTo>
                <a:lnTo>
                  <a:pt x="1276459" y="0"/>
                </a:lnTo>
                <a:lnTo>
                  <a:pt x="1276459" y="1408030"/>
                </a:lnTo>
                <a:lnTo>
                  <a:pt x="0" y="1408030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9" id="29"/>
          <p:cNvSpPr/>
          <p:nvPr/>
        </p:nvSpPr>
        <p:spPr>
          <a:xfrm flipH="false" flipV="false" rot="0">
            <a:off x="5465775" y="5795421"/>
            <a:ext cx="1111913" cy="675234"/>
          </a:xfrm>
          <a:custGeom>
            <a:avLst/>
            <a:gdLst/>
            <a:ahLst/>
            <a:cxnLst/>
            <a:rect r="r" b="b" t="t" l="l"/>
            <a:pathLst>
              <a:path h="675234" w="1111913">
                <a:moveTo>
                  <a:pt x="0" y="0"/>
                </a:moveTo>
                <a:lnTo>
                  <a:pt x="1111913" y="0"/>
                </a:lnTo>
                <a:lnTo>
                  <a:pt x="1111913" y="675235"/>
                </a:lnTo>
                <a:lnTo>
                  <a:pt x="0" y="675235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0" y="866775"/>
            <a:ext cx="18288000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Une Transition en Douceur vers Time Manager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0" y="10062845"/>
            <a:ext cx="18288000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Campagne de lancement – Pré-Lancement, documents internes</a:t>
            </a: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11881489" y="5916985"/>
            <a:ext cx="1051938" cy="770784"/>
          </a:xfrm>
          <a:custGeom>
            <a:avLst/>
            <a:gdLst/>
            <a:ahLst/>
            <a:cxnLst/>
            <a:rect r="r" b="b" t="t" l="l"/>
            <a:pathLst>
              <a:path h="770784" w="1051938">
                <a:moveTo>
                  <a:pt x="0" y="0"/>
                </a:moveTo>
                <a:lnTo>
                  <a:pt x="1051938" y="0"/>
                </a:lnTo>
                <a:lnTo>
                  <a:pt x="1051938" y="770784"/>
                </a:lnTo>
                <a:lnTo>
                  <a:pt x="0" y="77078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095875"/>
            <a:ext cx="649224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4" id="4"/>
          <p:cNvSpPr txBox="true"/>
          <p:nvPr/>
        </p:nvSpPr>
        <p:spPr>
          <a:xfrm rot="0">
            <a:off x="1676102" y="2291624"/>
            <a:ext cx="1493579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Goth’ime Manager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3144403" y="5927456"/>
            <a:ext cx="1199919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Vers un futur plus serein pour Gotham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38888" r="0" b="-38888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095875"/>
            <a:ext cx="649224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99353" y="7731383"/>
            <a:ext cx="1488647" cy="2555617"/>
          </a:xfrm>
          <a:custGeom>
            <a:avLst/>
            <a:gdLst/>
            <a:ahLst/>
            <a:cxnLst/>
            <a:rect r="r" b="b" t="t" l="l"/>
            <a:pathLst>
              <a:path h="2555617" w="1488647">
                <a:moveTo>
                  <a:pt x="0" y="0"/>
                </a:moveTo>
                <a:lnTo>
                  <a:pt x="1488647" y="0"/>
                </a:lnTo>
                <a:lnTo>
                  <a:pt x="1488647" y="2555617"/>
                </a:lnTo>
                <a:lnTo>
                  <a:pt x="0" y="2555617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706142" y="2291624"/>
            <a:ext cx="12875716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Des questions ?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5095875"/>
            <a:ext cx="649224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676102" y="5754818"/>
            <a:ext cx="689310" cy="689310"/>
          </a:xfrm>
          <a:custGeom>
            <a:avLst/>
            <a:gdLst/>
            <a:ahLst/>
            <a:cxnLst/>
            <a:rect r="r" b="b" t="t" l="l"/>
            <a:pathLst>
              <a:path h="689310" w="689310">
                <a:moveTo>
                  <a:pt x="0" y="0"/>
                </a:moveTo>
                <a:lnTo>
                  <a:pt x="689310" y="0"/>
                </a:lnTo>
                <a:lnTo>
                  <a:pt x="689310" y="689310"/>
                </a:lnTo>
                <a:lnTo>
                  <a:pt x="0" y="68931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676102" y="7903208"/>
            <a:ext cx="689310" cy="681790"/>
          </a:xfrm>
          <a:custGeom>
            <a:avLst/>
            <a:gdLst/>
            <a:ahLst/>
            <a:cxnLst/>
            <a:rect r="r" b="b" t="t" l="l"/>
            <a:pathLst>
              <a:path h="681790" w="689310">
                <a:moveTo>
                  <a:pt x="0" y="0"/>
                </a:moveTo>
                <a:lnTo>
                  <a:pt x="689310" y="0"/>
                </a:lnTo>
                <a:lnTo>
                  <a:pt x="689310" y="681791"/>
                </a:lnTo>
                <a:lnTo>
                  <a:pt x="0" y="68179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1676102" y="6834653"/>
            <a:ext cx="689310" cy="678030"/>
          </a:xfrm>
          <a:custGeom>
            <a:avLst/>
            <a:gdLst/>
            <a:ahLst/>
            <a:cxnLst/>
            <a:rect r="r" b="b" t="t" l="l"/>
            <a:pathLst>
              <a:path h="678030" w="689310">
                <a:moveTo>
                  <a:pt x="0" y="0"/>
                </a:moveTo>
                <a:lnTo>
                  <a:pt x="689310" y="0"/>
                </a:lnTo>
                <a:lnTo>
                  <a:pt x="689310" y="678030"/>
                </a:lnTo>
                <a:lnTo>
                  <a:pt x="0" y="67803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676102" y="2291624"/>
            <a:ext cx="1493579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Goth’ime Manager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2365412" y="5669093"/>
            <a:ext cx="372107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4FBDBA"/>
                </a:solidFill>
                <a:latin typeface="Roboto"/>
                <a:ea typeface="Roboto"/>
                <a:cs typeface="Roboto"/>
                <a:sym typeface="Roboto"/>
              </a:rPr>
              <a:t> 1234-555-6942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2365412" y="6769808"/>
            <a:ext cx="8543330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4FBDBA"/>
                </a:solidFill>
                <a:latin typeface="Roboto"/>
                <a:ea typeface="Roboto"/>
                <a:cs typeface="Roboto"/>
                <a:sym typeface="Roboto"/>
              </a:rPr>
              <a:t> contact@timemanager-gotham.gov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365412" y="7840243"/>
            <a:ext cx="638368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4FBDBA"/>
                </a:solidFill>
                <a:latin typeface="Roboto"/>
                <a:ea typeface="Roboto"/>
                <a:cs typeface="Roboto"/>
                <a:sym typeface="Roboto"/>
              </a:rPr>
              <a:t> timemanager.lucasfixari.fr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3628071"/>
            <a:ext cx="3030857" cy="3030857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750" y="0"/>
                  </a:moveTo>
                  <a:lnTo>
                    <a:pt x="754050" y="0"/>
                  </a:lnTo>
                  <a:cubicBezTo>
                    <a:pt x="786497" y="0"/>
                    <a:pt x="812800" y="26303"/>
                    <a:pt x="812800" y="58750"/>
                  </a:cubicBezTo>
                  <a:lnTo>
                    <a:pt x="812800" y="754050"/>
                  </a:lnTo>
                  <a:cubicBezTo>
                    <a:pt x="812800" y="786497"/>
                    <a:pt x="786497" y="812800"/>
                    <a:pt x="754050" y="812800"/>
                  </a:cubicBezTo>
                  <a:lnTo>
                    <a:pt x="58750" y="812800"/>
                  </a:lnTo>
                  <a:cubicBezTo>
                    <a:pt x="26303" y="812800"/>
                    <a:pt x="0" y="786497"/>
                    <a:pt x="0" y="754050"/>
                  </a:cubicBezTo>
                  <a:lnTo>
                    <a:pt x="0" y="58750"/>
                  </a:lnTo>
                  <a:cubicBezTo>
                    <a:pt x="0" y="26303"/>
                    <a:pt x="26303" y="0"/>
                    <a:pt x="58750" y="0"/>
                  </a:cubicBezTo>
                  <a:close/>
                </a:path>
              </a:pathLst>
            </a:custGeom>
            <a:blipFill>
              <a:blip r:embed="rId3"/>
              <a:stretch>
                <a:fillRect l="0" t="0" r="0" b="0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4228443" y="3628071"/>
            <a:ext cx="3030857" cy="3030857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750" y="0"/>
                  </a:moveTo>
                  <a:lnTo>
                    <a:pt x="754050" y="0"/>
                  </a:lnTo>
                  <a:cubicBezTo>
                    <a:pt x="786497" y="0"/>
                    <a:pt x="812800" y="26303"/>
                    <a:pt x="812800" y="58750"/>
                  </a:cubicBezTo>
                  <a:lnTo>
                    <a:pt x="812800" y="754050"/>
                  </a:lnTo>
                  <a:cubicBezTo>
                    <a:pt x="812800" y="786497"/>
                    <a:pt x="786497" y="812800"/>
                    <a:pt x="754050" y="812800"/>
                  </a:cubicBezTo>
                  <a:lnTo>
                    <a:pt x="58750" y="812800"/>
                  </a:lnTo>
                  <a:cubicBezTo>
                    <a:pt x="26303" y="812800"/>
                    <a:pt x="0" y="786497"/>
                    <a:pt x="0" y="754050"/>
                  </a:cubicBezTo>
                  <a:lnTo>
                    <a:pt x="0" y="58750"/>
                  </a:lnTo>
                  <a:cubicBezTo>
                    <a:pt x="0" y="26303"/>
                    <a:pt x="26303" y="0"/>
                    <a:pt x="58750" y="0"/>
                  </a:cubicBezTo>
                  <a:close/>
                </a:path>
              </a:pathLst>
            </a:custGeom>
            <a:blipFill>
              <a:blip r:embed="rId4"/>
              <a:stretch>
                <a:fillRect l="-1020" t="0" r="-1020" b="0"/>
              </a:stretch>
            </a:blipFill>
          </p:spPr>
        </p:sp>
      </p:grpSp>
      <p:grpSp>
        <p:nvGrpSpPr>
          <p:cNvPr name="Group 7" id="7"/>
          <p:cNvGrpSpPr/>
          <p:nvPr/>
        </p:nvGrpSpPr>
        <p:grpSpPr>
          <a:xfrm rot="0">
            <a:off x="5428614" y="3628071"/>
            <a:ext cx="3030857" cy="3030857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750" y="0"/>
                  </a:moveTo>
                  <a:lnTo>
                    <a:pt x="754050" y="0"/>
                  </a:lnTo>
                  <a:cubicBezTo>
                    <a:pt x="786497" y="0"/>
                    <a:pt x="812800" y="26303"/>
                    <a:pt x="812800" y="58750"/>
                  </a:cubicBezTo>
                  <a:lnTo>
                    <a:pt x="812800" y="754050"/>
                  </a:lnTo>
                  <a:cubicBezTo>
                    <a:pt x="812800" y="786497"/>
                    <a:pt x="786497" y="812800"/>
                    <a:pt x="754050" y="812800"/>
                  </a:cubicBezTo>
                  <a:lnTo>
                    <a:pt x="58750" y="812800"/>
                  </a:lnTo>
                  <a:cubicBezTo>
                    <a:pt x="26303" y="812800"/>
                    <a:pt x="0" y="786497"/>
                    <a:pt x="0" y="754050"/>
                  </a:cubicBezTo>
                  <a:lnTo>
                    <a:pt x="0" y="58750"/>
                  </a:lnTo>
                  <a:cubicBezTo>
                    <a:pt x="0" y="26303"/>
                    <a:pt x="26303" y="0"/>
                    <a:pt x="58750" y="0"/>
                  </a:cubicBezTo>
                  <a:close/>
                </a:path>
              </a:pathLst>
            </a:custGeom>
            <a:blipFill>
              <a:blip r:embed="rId5"/>
              <a:stretch>
                <a:fillRect l="0" t="0" r="0" b="0"/>
              </a:stretch>
            </a:blipFill>
          </p:spPr>
        </p:sp>
      </p:grpSp>
      <p:grpSp>
        <p:nvGrpSpPr>
          <p:cNvPr name="Group 9" id="9"/>
          <p:cNvGrpSpPr/>
          <p:nvPr/>
        </p:nvGrpSpPr>
        <p:grpSpPr>
          <a:xfrm rot="0">
            <a:off x="9828528" y="3628071"/>
            <a:ext cx="3030857" cy="3030857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58750" y="0"/>
                  </a:moveTo>
                  <a:lnTo>
                    <a:pt x="754050" y="0"/>
                  </a:lnTo>
                  <a:cubicBezTo>
                    <a:pt x="786497" y="0"/>
                    <a:pt x="812800" y="26303"/>
                    <a:pt x="812800" y="58750"/>
                  </a:cubicBezTo>
                  <a:lnTo>
                    <a:pt x="812800" y="754050"/>
                  </a:lnTo>
                  <a:cubicBezTo>
                    <a:pt x="812800" y="786497"/>
                    <a:pt x="786497" y="812800"/>
                    <a:pt x="754050" y="812800"/>
                  </a:cubicBezTo>
                  <a:lnTo>
                    <a:pt x="58750" y="812800"/>
                  </a:lnTo>
                  <a:cubicBezTo>
                    <a:pt x="26303" y="812800"/>
                    <a:pt x="0" y="786497"/>
                    <a:pt x="0" y="754050"/>
                  </a:cubicBezTo>
                  <a:lnTo>
                    <a:pt x="0" y="58750"/>
                  </a:lnTo>
                  <a:cubicBezTo>
                    <a:pt x="0" y="26303"/>
                    <a:pt x="26303" y="0"/>
                    <a:pt x="58750" y="0"/>
                  </a:cubicBezTo>
                  <a:close/>
                </a:path>
              </a:pathLst>
            </a:custGeom>
            <a:blipFill>
              <a:blip r:embed="rId6"/>
              <a:stretch>
                <a:fillRect l="0" t="0" r="0" b="0"/>
              </a:stretch>
            </a:blipFill>
          </p:spPr>
        </p:sp>
      </p:grpSp>
      <p:grpSp>
        <p:nvGrpSpPr>
          <p:cNvPr name="Group 11" id="11"/>
          <p:cNvGrpSpPr/>
          <p:nvPr/>
        </p:nvGrpSpPr>
        <p:grpSpPr>
          <a:xfrm rot="0">
            <a:off x="1028700" y="6941939"/>
            <a:ext cx="3030857" cy="3030857"/>
            <a:chOff x="0" y="0"/>
            <a:chExt cx="798250" cy="79825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8251" cy="798251"/>
            </a:xfrm>
            <a:custGeom>
              <a:avLst/>
              <a:gdLst/>
              <a:ahLst/>
              <a:cxnLst/>
              <a:rect r="r" b="b" t="t" l="l"/>
              <a:pathLst>
                <a:path h="798251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798251"/>
                  </a:lnTo>
                  <a:lnTo>
                    <a:pt x="0" y="798251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76200"/>
              <a:ext cx="798250" cy="87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Conteneurisation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Sécurité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CI/CD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Hébergement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5428614" y="5895586"/>
            <a:ext cx="3030857" cy="534055"/>
            <a:chOff x="0" y="0"/>
            <a:chExt cx="798250" cy="140656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8251" cy="140656"/>
            </a:xfrm>
            <a:custGeom>
              <a:avLst/>
              <a:gdLst/>
              <a:ahLst/>
              <a:cxnLst/>
              <a:rect r="r" b="b" t="t" l="l"/>
              <a:pathLst>
                <a:path h="140656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140656"/>
                  </a:lnTo>
                  <a:lnTo>
                    <a:pt x="0" y="140656"/>
                  </a:lnTo>
                  <a:close/>
                </a:path>
              </a:pathLst>
            </a:custGeom>
            <a:solidFill>
              <a:srgbClr val="3C3C59">
                <a:alpha val="69804"/>
              </a:srgbClr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8250" cy="197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9831072" y="5895586"/>
            <a:ext cx="3030857" cy="534055"/>
            <a:chOff x="0" y="0"/>
            <a:chExt cx="798250" cy="140656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8251" cy="140656"/>
            </a:xfrm>
            <a:custGeom>
              <a:avLst/>
              <a:gdLst/>
              <a:ahLst/>
              <a:cxnLst/>
              <a:rect r="r" b="b" t="t" l="l"/>
              <a:pathLst>
                <a:path h="140656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140656"/>
                  </a:lnTo>
                  <a:lnTo>
                    <a:pt x="0" y="140656"/>
                  </a:lnTo>
                  <a:close/>
                </a:path>
              </a:pathLst>
            </a:custGeom>
            <a:solidFill>
              <a:srgbClr val="3C3C59">
                <a:alpha val="69804"/>
              </a:srgbClr>
            </a:solidFill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8250" cy="197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224004" y="5895586"/>
            <a:ext cx="3030857" cy="534055"/>
            <a:chOff x="0" y="0"/>
            <a:chExt cx="798250" cy="140656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8251" cy="140656"/>
            </a:xfrm>
            <a:custGeom>
              <a:avLst/>
              <a:gdLst/>
              <a:ahLst/>
              <a:cxnLst/>
              <a:rect r="r" b="b" t="t" l="l"/>
              <a:pathLst>
                <a:path h="140656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140656"/>
                  </a:lnTo>
                  <a:lnTo>
                    <a:pt x="0" y="140656"/>
                  </a:lnTo>
                  <a:close/>
                </a:path>
              </a:pathLst>
            </a:custGeom>
            <a:solidFill>
              <a:srgbClr val="3C3C59">
                <a:alpha val="69804"/>
              </a:srgbClr>
            </a:solidFill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8250" cy="197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028700" y="5895586"/>
            <a:ext cx="3030857" cy="534055"/>
            <a:chOff x="0" y="0"/>
            <a:chExt cx="798250" cy="140656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8251" cy="140656"/>
            </a:xfrm>
            <a:custGeom>
              <a:avLst/>
              <a:gdLst/>
              <a:ahLst/>
              <a:cxnLst/>
              <a:rect r="r" b="b" t="t" l="l"/>
              <a:pathLst>
                <a:path h="140656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140656"/>
                  </a:lnTo>
                  <a:lnTo>
                    <a:pt x="0" y="140656"/>
                  </a:lnTo>
                  <a:close/>
                </a:path>
              </a:pathLst>
            </a:custGeom>
            <a:solidFill>
              <a:srgbClr val="3C3C59">
                <a:alpha val="69804"/>
              </a:srgbClr>
            </a:solidFill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8250" cy="19780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5428614" y="6941939"/>
            <a:ext cx="3030857" cy="3030857"/>
            <a:chOff x="0" y="0"/>
            <a:chExt cx="798250" cy="798250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8251" cy="798251"/>
            </a:xfrm>
            <a:custGeom>
              <a:avLst/>
              <a:gdLst/>
              <a:ahLst/>
              <a:cxnLst/>
              <a:rect r="r" b="b" t="t" l="l"/>
              <a:pathLst>
                <a:path h="798251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798251"/>
                  </a:lnTo>
                  <a:lnTo>
                    <a:pt x="0" y="798251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28" id="28"/>
            <p:cNvSpPr txBox="true"/>
            <p:nvPr/>
          </p:nvSpPr>
          <p:spPr>
            <a:xfrm>
              <a:off x="0" y="-76200"/>
              <a:ext cx="798250" cy="87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Plan de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Communication</a:t>
              </a: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9828528" y="6941939"/>
            <a:ext cx="3030857" cy="3030857"/>
            <a:chOff x="0" y="0"/>
            <a:chExt cx="798250" cy="79825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8251" cy="798251"/>
            </a:xfrm>
            <a:custGeom>
              <a:avLst/>
              <a:gdLst/>
              <a:ahLst/>
              <a:cxnLst/>
              <a:rect r="r" b="b" t="t" l="l"/>
              <a:pathLst>
                <a:path h="798251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798251"/>
                  </a:lnTo>
                  <a:lnTo>
                    <a:pt x="0" y="798251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31" id="31"/>
            <p:cNvSpPr txBox="true"/>
            <p:nvPr/>
          </p:nvSpPr>
          <p:spPr>
            <a:xfrm>
              <a:off x="0" y="-76200"/>
              <a:ext cx="798250" cy="87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</a:p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Initialisation Backend</a:t>
              </a:r>
            </a:p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PWA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14224004" y="6941939"/>
            <a:ext cx="3030857" cy="3030857"/>
            <a:chOff x="0" y="0"/>
            <a:chExt cx="798250" cy="798250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798251" cy="798251"/>
            </a:xfrm>
            <a:custGeom>
              <a:avLst/>
              <a:gdLst/>
              <a:ahLst/>
              <a:cxnLst/>
              <a:rect r="r" b="b" t="t" l="l"/>
              <a:pathLst>
                <a:path h="798251" w="798251">
                  <a:moveTo>
                    <a:pt x="0" y="0"/>
                  </a:moveTo>
                  <a:lnTo>
                    <a:pt x="798251" y="0"/>
                  </a:lnTo>
                  <a:lnTo>
                    <a:pt x="798251" y="798251"/>
                  </a:lnTo>
                  <a:lnTo>
                    <a:pt x="0" y="798251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34" id="34"/>
            <p:cNvSpPr txBox="true"/>
            <p:nvPr/>
          </p:nvSpPr>
          <p:spPr>
            <a:xfrm>
              <a:off x="0" y="-76200"/>
              <a:ext cx="798250" cy="87445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4200"/>
                </a:lnSpc>
                <a:spcBef>
                  <a:spcPct val="0"/>
                </a:spcBef>
              </a:pPr>
              <a:r>
                <a:rPr lang="en-US" sz="3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</a:p>
          </p:txBody>
        </p:sp>
      </p:grpSp>
      <p:sp>
        <p:nvSpPr>
          <p:cNvPr name="TextBox 35" id="35"/>
          <p:cNvSpPr txBox="true"/>
          <p:nvPr/>
        </p:nvSpPr>
        <p:spPr>
          <a:xfrm rot="0">
            <a:off x="7253883" y="866775"/>
            <a:ext cx="3780234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L’équipe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5426071" y="5926393"/>
            <a:ext cx="30308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B801"/>
                </a:solidFill>
                <a:latin typeface="Roboto Bold"/>
                <a:ea typeface="Roboto Bold"/>
                <a:cs typeface="Roboto Bold"/>
                <a:sym typeface="Roboto Bold"/>
              </a:rPr>
              <a:t>Valentin LORQUIN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9828528" y="5926393"/>
            <a:ext cx="30308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B801"/>
                </a:solidFill>
                <a:latin typeface="Roboto Bold"/>
                <a:ea typeface="Roboto Bold"/>
                <a:cs typeface="Roboto Bold"/>
                <a:sym typeface="Roboto Bold"/>
              </a:rPr>
              <a:t>Jeremie KREBS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4228443" y="5926393"/>
            <a:ext cx="30308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B801"/>
                </a:solidFill>
                <a:latin typeface="Roboto Bold"/>
                <a:ea typeface="Roboto Bold"/>
                <a:cs typeface="Roboto Bold"/>
                <a:sym typeface="Roboto Bold"/>
              </a:rPr>
              <a:t>Ahmed BASABAIEN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023614" y="5926393"/>
            <a:ext cx="3030857" cy="415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359"/>
              </a:lnSpc>
              <a:spcBef>
                <a:spcPct val="0"/>
              </a:spcBef>
            </a:pPr>
            <a:r>
              <a:rPr lang="en-US" b="true" sz="2400">
                <a:solidFill>
                  <a:srgbClr val="F7B801"/>
                </a:solidFill>
                <a:latin typeface="Roboto Bold"/>
                <a:ea typeface="Roboto Bold"/>
                <a:cs typeface="Roboto Bold"/>
                <a:sym typeface="Roboto Bold"/>
              </a:rPr>
              <a:t>Lucas FIXARI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5466" y="2661020"/>
            <a:ext cx="1157068" cy="1157068"/>
          </a:xfrm>
          <a:custGeom>
            <a:avLst/>
            <a:gdLst/>
            <a:ahLst/>
            <a:cxnLst/>
            <a:rect r="r" b="b" t="t" l="l"/>
            <a:pathLst>
              <a:path h="1157068" w="1157068">
                <a:moveTo>
                  <a:pt x="0" y="0"/>
                </a:moveTo>
                <a:lnTo>
                  <a:pt x="1157068" y="0"/>
                </a:lnTo>
                <a:lnTo>
                  <a:pt x="1157068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3219450" y="6988700"/>
            <a:ext cx="3086100" cy="3086100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Backend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7600950" y="6988700"/>
            <a:ext cx="3086100" cy="3086100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9" id="9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Frontend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982450" y="6988700"/>
            <a:ext cx="3086100" cy="3086100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Autre</a:t>
              </a: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8565466" y="3986432"/>
            <a:ext cx="1173641" cy="1157068"/>
          </a:xfrm>
          <a:custGeom>
            <a:avLst/>
            <a:gdLst/>
            <a:ahLst/>
            <a:cxnLst/>
            <a:rect r="r" b="b" t="t" l="l"/>
            <a:pathLst>
              <a:path h="1157068" w="1173641">
                <a:moveTo>
                  <a:pt x="0" y="0"/>
                </a:moveTo>
                <a:lnTo>
                  <a:pt x="1173641" y="0"/>
                </a:lnTo>
                <a:lnTo>
                  <a:pt x="1173641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8565466" y="5314950"/>
            <a:ext cx="1157068" cy="1157068"/>
          </a:xfrm>
          <a:custGeom>
            <a:avLst/>
            <a:gdLst/>
            <a:ahLst/>
            <a:cxnLst/>
            <a:rect r="r" b="b" t="t" l="l"/>
            <a:pathLst>
              <a:path h="1157068" w="1157068">
                <a:moveTo>
                  <a:pt x="0" y="0"/>
                </a:moveTo>
                <a:lnTo>
                  <a:pt x="1157068" y="0"/>
                </a:lnTo>
                <a:lnTo>
                  <a:pt x="1157068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4038009" y="3239554"/>
            <a:ext cx="1157068" cy="1157068"/>
          </a:xfrm>
          <a:custGeom>
            <a:avLst/>
            <a:gdLst/>
            <a:ahLst/>
            <a:cxnLst/>
            <a:rect r="r" b="b" t="t" l="l"/>
            <a:pathLst>
              <a:path h="1157068" w="1157068">
                <a:moveTo>
                  <a:pt x="0" y="0"/>
                </a:moveTo>
                <a:lnTo>
                  <a:pt x="1157068" y="0"/>
                </a:lnTo>
                <a:lnTo>
                  <a:pt x="1157068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3919277" y="4736416"/>
            <a:ext cx="1686446" cy="1157068"/>
          </a:xfrm>
          <a:custGeom>
            <a:avLst/>
            <a:gdLst/>
            <a:ahLst/>
            <a:cxnLst/>
            <a:rect r="r" b="b" t="t" l="l"/>
            <a:pathLst>
              <a:path h="1157068" w="1686446">
                <a:moveTo>
                  <a:pt x="0" y="0"/>
                </a:moveTo>
                <a:lnTo>
                  <a:pt x="1686446" y="0"/>
                </a:lnTo>
                <a:lnTo>
                  <a:pt x="1686446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2946966" y="3986432"/>
            <a:ext cx="1157068" cy="1157068"/>
          </a:xfrm>
          <a:custGeom>
            <a:avLst/>
            <a:gdLst/>
            <a:ahLst/>
            <a:cxnLst/>
            <a:rect r="r" b="b" t="t" l="l"/>
            <a:pathLst>
              <a:path h="1157068" w="1157068">
                <a:moveTo>
                  <a:pt x="0" y="0"/>
                </a:moveTo>
                <a:lnTo>
                  <a:pt x="1157068" y="0"/>
                </a:lnTo>
                <a:lnTo>
                  <a:pt x="1157068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2946966" y="2491123"/>
            <a:ext cx="1157068" cy="1157068"/>
          </a:xfrm>
          <a:custGeom>
            <a:avLst/>
            <a:gdLst/>
            <a:ahLst/>
            <a:cxnLst/>
            <a:rect r="r" b="b" t="t" l="l"/>
            <a:pathLst>
              <a:path h="1157068" w="1157068">
                <a:moveTo>
                  <a:pt x="0" y="0"/>
                </a:moveTo>
                <a:lnTo>
                  <a:pt x="1157068" y="0"/>
                </a:lnTo>
                <a:lnTo>
                  <a:pt x="1157068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862424" y="5314950"/>
            <a:ext cx="1326152" cy="1157068"/>
          </a:xfrm>
          <a:custGeom>
            <a:avLst/>
            <a:gdLst/>
            <a:ahLst/>
            <a:cxnLst/>
            <a:rect r="r" b="b" t="t" l="l"/>
            <a:pathLst>
              <a:path h="1157068" w="1326152">
                <a:moveTo>
                  <a:pt x="0" y="0"/>
                </a:moveTo>
                <a:lnTo>
                  <a:pt x="1326152" y="0"/>
                </a:lnTo>
                <a:lnTo>
                  <a:pt x="1326152" y="1157068"/>
                </a:lnTo>
                <a:lnTo>
                  <a:pt x="0" y="1157068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6103739" y="866775"/>
            <a:ext cx="6080522" cy="1377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Technologies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AutoShape 3" id="3"/>
          <p:cNvSpPr/>
          <p:nvPr/>
        </p:nvSpPr>
        <p:spPr>
          <a:xfrm>
            <a:off x="5897880" y="3339734"/>
            <a:ext cx="6492240" cy="0"/>
          </a:xfrm>
          <a:prstGeom prst="line">
            <a:avLst/>
          </a:prstGeom>
          <a:ln cap="flat" w="95250">
            <a:solidFill>
              <a:srgbClr val="F7B801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7234237" y="5302518"/>
            <a:ext cx="3819525" cy="3819525"/>
          </a:xfrm>
          <a:custGeom>
            <a:avLst/>
            <a:gdLst/>
            <a:ahLst/>
            <a:cxnLst/>
            <a:rect r="r" b="b" t="t" l="l"/>
            <a:pathLst>
              <a:path h="3819525" w="3819525">
                <a:moveTo>
                  <a:pt x="0" y="0"/>
                </a:moveTo>
                <a:lnTo>
                  <a:pt x="3819525" y="0"/>
                </a:lnTo>
                <a:lnTo>
                  <a:pt x="3819525" y="3819525"/>
                </a:lnTo>
                <a:lnTo>
                  <a:pt x="0" y="38195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1676102" y="535483"/>
            <a:ext cx="14935795" cy="24631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0160"/>
              </a:lnSpc>
              <a:spcBef>
                <a:spcPct val="0"/>
              </a:spcBef>
            </a:pPr>
            <a:r>
              <a:rPr lang="en-US" sz="144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Goth’ime Manager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2472829" y="4171315"/>
            <a:ext cx="13342343" cy="97218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40"/>
              </a:lnSpc>
              <a:spcBef>
                <a:spcPct val="0"/>
              </a:spcBef>
            </a:pPr>
            <a:r>
              <a:rPr lang="en-US" sz="56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Dès maintenant disponible en bêta fermée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5952158" y="9198243"/>
            <a:ext cx="6383735" cy="7219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880"/>
              </a:lnSpc>
              <a:spcBef>
                <a:spcPct val="0"/>
              </a:spcBef>
            </a:pPr>
            <a:r>
              <a:rPr lang="en-US" sz="4200">
                <a:solidFill>
                  <a:srgbClr val="4FBDBA"/>
                </a:solidFill>
                <a:latin typeface="Roboto"/>
                <a:ea typeface="Roboto"/>
                <a:cs typeface="Roboto"/>
                <a:sym typeface="Roboto"/>
              </a:rPr>
              <a:t> </a:t>
            </a:r>
            <a:r>
              <a:rPr lang="en-US" sz="4200">
                <a:solidFill>
                  <a:srgbClr val="F7B801"/>
                </a:solidFill>
                <a:latin typeface="Roboto"/>
                <a:ea typeface="Roboto"/>
                <a:cs typeface="Roboto"/>
                <a:sym typeface="Roboto"/>
              </a:rPr>
              <a:t>timemanager</a:t>
            </a:r>
            <a:r>
              <a:rPr lang="en-US" sz="4200">
                <a:solidFill>
                  <a:srgbClr val="4FBDBA"/>
                </a:solidFill>
                <a:latin typeface="Roboto"/>
                <a:ea typeface="Roboto"/>
                <a:cs typeface="Roboto"/>
                <a:sym typeface="Roboto"/>
              </a:rPr>
              <a:t>.lucasfixari.fr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6988700"/>
            <a:ext cx="3086100" cy="3086100"/>
            <a:chOff x="0" y="0"/>
            <a:chExt cx="812800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Conditions de travail</a:t>
              </a: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5410200" y="6988700"/>
            <a:ext cx="3086100" cy="3086100"/>
            <a:chOff x="0" y="0"/>
            <a:chExt cx="812800" cy="8128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Shifts prolongés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9791700" y="6988700"/>
            <a:ext cx="3086100" cy="3086100"/>
            <a:chOff x="0" y="0"/>
            <a:chExt cx="812800" cy="8128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Manque de transparence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4173200" y="6988700"/>
            <a:ext cx="3086100" cy="3086100"/>
            <a:chOff x="0" y="0"/>
            <a:chExt cx="812800" cy="8128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4" id="14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Exigences syndicales</a:t>
              </a: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919220" y="5143500"/>
            <a:ext cx="1305060" cy="1845200"/>
          </a:xfrm>
          <a:custGeom>
            <a:avLst/>
            <a:gdLst/>
            <a:ahLst/>
            <a:cxnLst/>
            <a:rect r="r" b="b" t="t" l="l"/>
            <a:pathLst>
              <a:path h="1845200" w="1305060">
                <a:moveTo>
                  <a:pt x="0" y="0"/>
                </a:moveTo>
                <a:lnTo>
                  <a:pt x="1305060" y="0"/>
                </a:lnTo>
                <a:lnTo>
                  <a:pt x="1305060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030650" y="5143500"/>
            <a:ext cx="1845200" cy="1845200"/>
          </a:xfrm>
          <a:custGeom>
            <a:avLst/>
            <a:gdLst/>
            <a:ahLst/>
            <a:cxnLst/>
            <a:rect r="r" b="b" t="t" l="l"/>
            <a:pathLst>
              <a:path h="1845200" w="1845200">
                <a:moveTo>
                  <a:pt x="0" y="0"/>
                </a:moveTo>
                <a:lnTo>
                  <a:pt x="1845200" y="0"/>
                </a:lnTo>
                <a:lnTo>
                  <a:pt x="1845200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0">
            <a:off x="10386283" y="5143500"/>
            <a:ext cx="1896934" cy="1845200"/>
          </a:xfrm>
          <a:custGeom>
            <a:avLst/>
            <a:gdLst/>
            <a:ahLst/>
            <a:cxnLst/>
            <a:rect r="r" b="b" t="t" l="l"/>
            <a:pathLst>
              <a:path h="1845200" w="1896934">
                <a:moveTo>
                  <a:pt x="0" y="0"/>
                </a:moveTo>
                <a:lnTo>
                  <a:pt x="1896934" y="0"/>
                </a:lnTo>
                <a:lnTo>
                  <a:pt x="1896934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909394" y="5143500"/>
            <a:ext cx="1613711" cy="1845200"/>
          </a:xfrm>
          <a:custGeom>
            <a:avLst/>
            <a:gdLst/>
            <a:ahLst/>
            <a:cxnLst/>
            <a:rect r="r" b="b" t="t" l="l"/>
            <a:pathLst>
              <a:path h="1845200" w="1613711">
                <a:moveTo>
                  <a:pt x="0" y="0"/>
                </a:moveTo>
                <a:lnTo>
                  <a:pt x="1613712" y="0"/>
                </a:lnTo>
                <a:lnTo>
                  <a:pt x="1613712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1977391" y="819150"/>
            <a:ext cx="14333218" cy="364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Les défis de la Ville de Gotham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Synthèse des revendications des employés de la Ville de Gotham, 2023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Rapport interne sur les niveaux de satisfaction des employés avant l'implémentation de Time Manager (78 % des employés souhaitaient une meilleure gestion du temps et de la transparence).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6028113" y="5143500"/>
            <a:ext cx="1850274" cy="1845200"/>
          </a:xfrm>
          <a:custGeom>
            <a:avLst/>
            <a:gdLst/>
            <a:ahLst/>
            <a:cxnLst/>
            <a:rect r="r" b="b" t="t" l="l"/>
            <a:pathLst>
              <a:path h="1845200" w="1850274">
                <a:moveTo>
                  <a:pt x="0" y="0"/>
                </a:moveTo>
                <a:lnTo>
                  <a:pt x="1850274" y="0"/>
                </a:lnTo>
                <a:lnTo>
                  <a:pt x="1850274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412150" y="5143500"/>
            <a:ext cx="1845200" cy="1845200"/>
          </a:xfrm>
          <a:custGeom>
            <a:avLst/>
            <a:gdLst/>
            <a:ahLst/>
            <a:cxnLst/>
            <a:rect r="r" b="b" t="t" l="l"/>
            <a:pathLst>
              <a:path h="1845200" w="1845200">
                <a:moveTo>
                  <a:pt x="0" y="0"/>
                </a:moveTo>
                <a:lnTo>
                  <a:pt x="1845200" y="0"/>
                </a:lnTo>
                <a:lnTo>
                  <a:pt x="1845200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1028700" y="6988700"/>
            <a:ext cx="3086100" cy="3086100"/>
            <a:chOff x="0" y="0"/>
            <a:chExt cx="812800" cy="8128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76200"/>
              <a:ext cx="812800" cy="88900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320"/>
                </a:lnSpc>
                <a:spcBef>
                  <a:spcPct val="0"/>
                </a:spcBef>
              </a:pPr>
              <a:r>
                <a:rPr lang="en-US" sz="38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Simplification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410200" y="6988700"/>
            <a:ext cx="3086100" cy="3086100"/>
            <a:chOff x="0" y="0"/>
            <a:chExt cx="812800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Gestion des équipes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9791700" y="6988700"/>
            <a:ext cx="3086100" cy="3086100"/>
            <a:chOff x="0" y="0"/>
            <a:chExt cx="812800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600"/>
                </a:lnSpc>
                <a:spcBef>
                  <a:spcPct val="0"/>
                </a:spcBef>
              </a:pPr>
              <a:r>
                <a:rPr lang="en-US" sz="40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Conformité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73200" y="6988700"/>
            <a:ext cx="3086100" cy="3086100"/>
            <a:chOff x="0" y="0"/>
            <a:chExt cx="812800" cy="812800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6" id="16"/>
            <p:cNvSpPr txBox="true"/>
            <p:nvPr/>
          </p:nvSpPr>
          <p:spPr>
            <a:xfrm>
              <a:off x="0" y="-85725"/>
              <a:ext cx="812800" cy="8985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Autonomie</a:t>
              </a: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640950" y="5143500"/>
            <a:ext cx="1845200" cy="1845200"/>
          </a:xfrm>
          <a:custGeom>
            <a:avLst/>
            <a:gdLst/>
            <a:ahLst/>
            <a:cxnLst/>
            <a:rect r="r" b="b" t="t" l="l"/>
            <a:pathLst>
              <a:path h="1845200" w="1845200">
                <a:moveTo>
                  <a:pt x="0" y="0"/>
                </a:moveTo>
                <a:lnTo>
                  <a:pt x="1845200" y="0"/>
                </a:lnTo>
                <a:lnTo>
                  <a:pt x="1845200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14730949" y="5143500"/>
            <a:ext cx="1970602" cy="1845200"/>
          </a:xfrm>
          <a:custGeom>
            <a:avLst/>
            <a:gdLst/>
            <a:ahLst/>
            <a:cxnLst/>
            <a:rect r="r" b="b" t="t" l="l"/>
            <a:pathLst>
              <a:path h="1845200" w="1970602">
                <a:moveTo>
                  <a:pt x="0" y="0"/>
                </a:moveTo>
                <a:lnTo>
                  <a:pt x="1970602" y="0"/>
                </a:lnTo>
                <a:lnTo>
                  <a:pt x="1970602" y="1845200"/>
                </a:lnTo>
                <a:lnTo>
                  <a:pt x="0" y="18452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9" id="19"/>
          <p:cNvSpPr txBox="true"/>
          <p:nvPr/>
        </p:nvSpPr>
        <p:spPr>
          <a:xfrm rot="0">
            <a:off x="4894325" y="819150"/>
            <a:ext cx="8499351" cy="364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Objectifs d’un</a:t>
            </a:r>
          </a:p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Time Manager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Enquête interne Ville de Gotham, 2023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“Time Tracking in Municipal Workforces", étude réalisée par EDinstitut, montrant les bénéfices des outils de gestion de temps pour l'efficacité et la transparence.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3022439" y="819150"/>
            <a:ext cx="12243122" cy="36410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Des outils adaptés à </a:t>
            </a:r>
          </a:p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chaque rôle</a:t>
            </a:r>
          </a:p>
        </p:txBody>
      </p:sp>
      <p:pic>
        <p:nvPicPr>
          <p:cNvPr name="Picture 4" id="4"/>
          <p:cNvPicPr>
            <a:picLocks noChangeAspect="true"/>
          </p:cNvPicPr>
          <p:nvPr/>
        </p:nvPicPr>
        <p:blipFill>
          <a:blip r:embed="rId3"/>
          <a:stretch>
            <a:fillRect/>
          </a:stretch>
        </p:blipFill>
        <p:spPr>
          <a:xfrm rot="0">
            <a:off x="2891185" y="6611774"/>
            <a:ext cx="1000808" cy="1575043"/>
          </a:xfrm>
          <a:prstGeom prst="rect">
            <a:avLst/>
          </a:prstGeom>
        </p:spPr>
      </p:pic>
      <p:grpSp>
        <p:nvGrpSpPr>
          <p:cNvPr name="Group 5" id="5"/>
          <p:cNvGrpSpPr/>
          <p:nvPr/>
        </p:nvGrpSpPr>
        <p:grpSpPr>
          <a:xfrm rot="0">
            <a:off x="1848539" y="8055564"/>
            <a:ext cx="3086100" cy="1629921"/>
            <a:chOff x="0" y="0"/>
            <a:chExt cx="812800" cy="42928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812800" cy="429280"/>
            </a:xfrm>
            <a:custGeom>
              <a:avLst/>
              <a:gdLst/>
              <a:ahLst/>
              <a:cxnLst/>
              <a:rect r="r" b="b" t="t" l="l"/>
              <a:pathLst>
                <a:path h="429280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429280"/>
                  </a:lnTo>
                  <a:lnTo>
                    <a:pt x="0" y="429280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85725"/>
              <a:ext cx="812800" cy="51500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Suivre ses horaires</a:t>
              </a:r>
            </a:p>
          </p:txBody>
        </p:sp>
      </p:grpSp>
      <p:pic>
        <p:nvPicPr>
          <p:cNvPr name="Picture 8" id="8"/>
          <p:cNvPicPr>
            <a:picLocks noChangeAspect="true"/>
          </p:cNvPicPr>
          <p:nvPr/>
        </p:nvPicPr>
        <p:blipFill>
          <a:blip r:embed="rId4"/>
          <a:stretch>
            <a:fillRect/>
          </a:stretch>
        </p:blipFill>
        <p:spPr>
          <a:xfrm rot="0">
            <a:off x="14396006" y="4157844"/>
            <a:ext cx="1000808" cy="1575043"/>
          </a:xfrm>
          <a:prstGeom prst="rect">
            <a:avLst/>
          </a:prstGeom>
        </p:spPr>
      </p:pic>
      <p:pic>
        <p:nvPicPr>
          <p:cNvPr name="Picture 9" id="9"/>
          <p:cNvPicPr>
            <a:picLocks noChangeAspect="true"/>
          </p:cNvPicPr>
          <p:nvPr/>
        </p:nvPicPr>
        <p:blipFill>
          <a:blip r:embed="rId5"/>
          <a:stretch>
            <a:fillRect/>
          </a:stretch>
        </p:blipFill>
        <p:spPr>
          <a:xfrm rot="0">
            <a:off x="8643595" y="5299238"/>
            <a:ext cx="1000808" cy="1575043"/>
          </a:xfrm>
          <a:prstGeom prst="rect">
            <a:avLst/>
          </a:prstGeom>
        </p:spPr>
      </p:pic>
      <p:grpSp>
        <p:nvGrpSpPr>
          <p:cNvPr name="Group 10" id="10"/>
          <p:cNvGrpSpPr/>
          <p:nvPr/>
        </p:nvGrpSpPr>
        <p:grpSpPr>
          <a:xfrm rot="0">
            <a:off x="7600950" y="6743028"/>
            <a:ext cx="3086100" cy="2942457"/>
            <a:chOff x="0" y="0"/>
            <a:chExt cx="812800" cy="77496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774968"/>
            </a:xfrm>
            <a:custGeom>
              <a:avLst/>
              <a:gdLst/>
              <a:ahLst/>
              <a:cxnLst/>
              <a:rect r="r" b="b" t="t" l="l"/>
              <a:pathLst>
                <a:path h="774968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774968"/>
                  </a:lnTo>
                  <a:lnTo>
                    <a:pt x="0" y="774968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85725"/>
              <a:ext cx="812800" cy="860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</a:p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Gère les équipes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3353361" y="5601634"/>
            <a:ext cx="3086100" cy="4083851"/>
            <a:chOff x="0" y="0"/>
            <a:chExt cx="812800" cy="10755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75582"/>
            </a:xfrm>
            <a:custGeom>
              <a:avLst/>
              <a:gdLst/>
              <a:ahLst/>
              <a:cxnLst/>
              <a:rect r="r" b="b" t="t" l="l"/>
              <a:pathLst>
                <a:path h="107558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75582"/>
                  </a:lnTo>
                  <a:lnTo>
                    <a:pt x="0" y="1075582"/>
                  </a:lnTo>
                  <a:close/>
                </a:path>
              </a:pathLst>
            </a:custGeom>
            <a:solidFill>
              <a:srgbClr val="3C3C59"/>
            </a:solidFill>
          </p:spPr>
        </p:sp>
        <p:sp>
          <p:nvSpPr>
            <p:cNvPr name="TextBox 15" id="15"/>
            <p:cNvSpPr txBox="true"/>
            <p:nvPr/>
          </p:nvSpPr>
          <p:spPr>
            <a:xfrm>
              <a:off x="0" y="-85725"/>
              <a:ext cx="812800" cy="116130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5880"/>
                </a:lnSpc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+</a:t>
              </a:r>
            </a:p>
            <a:p>
              <a:pPr algn="ctr">
                <a:lnSpc>
                  <a:spcPts val="5880"/>
                </a:lnSpc>
                <a:spcBef>
                  <a:spcPct val="0"/>
                </a:spcBef>
              </a:pPr>
              <a:r>
                <a:rPr lang="en-US" sz="4200">
                  <a:solidFill>
                    <a:srgbClr val="4FBDBA"/>
                  </a:solidFill>
                  <a:latin typeface="Roboto"/>
                  <a:ea typeface="Roboto"/>
                  <a:cs typeface="Roboto"/>
                  <a:sym typeface="Roboto"/>
                </a:rPr>
                <a:t>Supervise les opérations</a:t>
              </a:r>
            </a:p>
          </p:txBody>
        </p:sp>
      </p:grpSp>
      <p:sp>
        <p:nvSpPr>
          <p:cNvPr name="TextBox 16" id="16"/>
          <p:cNvSpPr txBox="true"/>
          <p:nvPr/>
        </p:nvSpPr>
        <p:spPr>
          <a:xfrm rot="0">
            <a:off x="2615004" y="6186133"/>
            <a:ext cx="1553170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Employé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8343007" y="4873597"/>
            <a:ext cx="1601986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Manager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13353361" y="3732203"/>
            <a:ext cx="3091383" cy="556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>
                <a:solidFill>
                  <a:srgbClr val="EAEAEA"/>
                </a:solidFill>
                <a:latin typeface="Roboto"/>
                <a:ea typeface="Roboto"/>
                <a:cs typeface="Roboto"/>
                <a:sym typeface="Roboto"/>
              </a:rPr>
              <a:t>General Manager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0" y="10062845"/>
            <a:ext cx="18288000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Bilan des fonctionnalités critiques pour Time Manager, basé sur les feedbacks des équipes de test internes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678196" y="2612389"/>
            <a:ext cx="12931608" cy="7274029"/>
          </a:xfrm>
          <a:custGeom>
            <a:avLst/>
            <a:gdLst/>
            <a:ahLst/>
            <a:cxnLst/>
            <a:rect r="r" b="b" t="t" l="l"/>
            <a:pathLst>
              <a:path h="7274029" w="12931608">
                <a:moveTo>
                  <a:pt x="0" y="0"/>
                </a:moveTo>
                <a:lnTo>
                  <a:pt x="12931608" y="0"/>
                </a:lnTo>
                <a:lnTo>
                  <a:pt x="12931608" y="7274030"/>
                </a:lnTo>
                <a:lnTo>
                  <a:pt x="0" y="727403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668773" y="819150"/>
            <a:ext cx="14950455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Vue centralisée pour tous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10062845"/>
            <a:ext cx="18288000" cy="2241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Synthèse des retours des utilisateurs internes sur la version bêta du dashboard.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05542" y="3096357"/>
            <a:ext cx="9453758" cy="6428555"/>
          </a:xfrm>
          <a:custGeom>
            <a:avLst/>
            <a:gdLst/>
            <a:ahLst/>
            <a:cxnLst/>
            <a:rect r="r" b="b" t="t" l="l"/>
            <a:pathLst>
              <a:path h="6428555" w="9453758">
                <a:moveTo>
                  <a:pt x="0" y="0"/>
                </a:moveTo>
                <a:lnTo>
                  <a:pt x="9453758" y="0"/>
                </a:lnTo>
                <a:lnTo>
                  <a:pt x="9453758" y="6428556"/>
                </a:lnTo>
                <a:lnTo>
                  <a:pt x="0" y="642855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028700" y="3704678"/>
            <a:ext cx="6427218" cy="3020793"/>
          </a:xfrm>
          <a:custGeom>
            <a:avLst/>
            <a:gdLst/>
            <a:ahLst/>
            <a:cxnLst/>
            <a:rect r="r" b="b" t="t" l="l"/>
            <a:pathLst>
              <a:path h="3020793" w="6427218">
                <a:moveTo>
                  <a:pt x="0" y="0"/>
                </a:moveTo>
                <a:lnTo>
                  <a:pt x="6427218" y="0"/>
                </a:lnTo>
                <a:lnTo>
                  <a:pt x="6427218" y="3020792"/>
                </a:lnTo>
                <a:lnTo>
                  <a:pt x="0" y="30207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5" id="5"/>
          <p:cNvSpPr txBox="true"/>
          <p:nvPr/>
        </p:nvSpPr>
        <p:spPr>
          <a:xfrm rot="0">
            <a:off x="2246300" y="819150"/>
            <a:ext cx="13795400" cy="17932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Suivi des performances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Enquête de satisfaction auprès des employés de Gotham sur la transparence et le suivi des performances, montrant un besoin de visibilité accrue.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"The Role of Transparency in Employee Satisfaction" – étude sur la corrélation entre la transparence et la motivation des équipes.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813182" y="3968442"/>
            <a:ext cx="10661637" cy="5863900"/>
          </a:xfrm>
          <a:custGeom>
            <a:avLst/>
            <a:gdLst/>
            <a:ahLst/>
            <a:cxnLst/>
            <a:rect r="r" b="b" t="t" l="l"/>
            <a:pathLst>
              <a:path h="5863900" w="10661637">
                <a:moveTo>
                  <a:pt x="0" y="0"/>
                </a:moveTo>
                <a:lnTo>
                  <a:pt x="10661636" y="0"/>
                </a:lnTo>
                <a:lnTo>
                  <a:pt x="10661636" y="5863900"/>
                </a:lnTo>
                <a:lnTo>
                  <a:pt x="0" y="58639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3476699" y="866775"/>
            <a:ext cx="11334601" cy="27971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Une gestion facilitée des </a:t>
            </a:r>
          </a:p>
          <a:p>
            <a:pPr algn="ctr">
              <a:lnSpc>
                <a:spcPts val="11200"/>
              </a:lnSpc>
              <a:spcBef>
                <a:spcPct val="0"/>
              </a:spcBef>
            </a:pPr>
            <a:r>
              <a:rPr lang="en-US" sz="80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plannings et des équipes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9834245"/>
            <a:ext cx="18288000" cy="4527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1819"/>
              </a:lnSpc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"Effective Team Management in Government Workforces", étude de moi ptdr montrant comment la gestion des plannings améliore l'efficacité et la satisfaction.</a:t>
            </a:r>
          </a:p>
          <a:p>
            <a:pPr algn="l">
              <a:lnSpc>
                <a:spcPts val="1819"/>
              </a:lnSpc>
              <a:spcBef>
                <a:spcPct val="0"/>
              </a:spcBef>
            </a:pPr>
            <a:r>
              <a:rPr lang="en-US" sz="1299" i="true">
                <a:solidFill>
                  <a:srgbClr val="EAEAEA"/>
                </a:solidFill>
                <a:latin typeface="Roboto Italics"/>
                <a:ea typeface="Roboto Italics"/>
                <a:cs typeface="Roboto Italics"/>
                <a:sym typeface="Roboto Italics"/>
              </a:rPr>
              <a:t> Retours d'expérience des managers de Gotham sur l’importance d’un planning clair pour réduire les conflits d’horaires.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777" r="0" b="-777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3567407" y="3092591"/>
            <a:ext cx="2478265" cy="2050909"/>
          </a:xfrm>
          <a:custGeom>
            <a:avLst/>
            <a:gdLst/>
            <a:ahLst/>
            <a:cxnLst/>
            <a:rect r="r" b="b" t="t" l="l"/>
            <a:pathLst>
              <a:path h="2050909" w="2478265">
                <a:moveTo>
                  <a:pt x="0" y="0"/>
                </a:moveTo>
                <a:lnTo>
                  <a:pt x="2478265" y="0"/>
                </a:lnTo>
                <a:lnTo>
                  <a:pt x="2478265" y="2050909"/>
                </a:lnTo>
                <a:lnTo>
                  <a:pt x="0" y="205090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3082494" y="3092591"/>
            <a:ext cx="1167154" cy="2050909"/>
          </a:xfrm>
          <a:custGeom>
            <a:avLst/>
            <a:gdLst/>
            <a:ahLst/>
            <a:cxnLst/>
            <a:rect r="r" b="b" t="t" l="l"/>
            <a:pathLst>
              <a:path h="2050909" w="1167154">
                <a:moveTo>
                  <a:pt x="0" y="0"/>
                </a:moveTo>
                <a:lnTo>
                  <a:pt x="1167154" y="0"/>
                </a:lnTo>
                <a:lnTo>
                  <a:pt x="1167154" y="2050909"/>
                </a:lnTo>
                <a:lnTo>
                  <a:pt x="0" y="2050909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63108" y="3271915"/>
            <a:ext cx="1086863" cy="1086863"/>
          </a:xfrm>
          <a:custGeom>
            <a:avLst/>
            <a:gdLst/>
            <a:ahLst/>
            <a:cxnLst/>
            <a:rect r="r" b="b" t="t" l="l"/>
            <a:pathLst>
              <a:path h="1086863" w="1086863">
                <a:moveTo>
                  <a:pt x="0" y="0"/>
                </a:moveTo>
                <a:lnTo>
                  <a:pt x="1086863" y="0"/>
                </a:lnTo>
                <a:lnTo>
                  <a:pt x="1086863" y="1086864"/>
                </a:lnTo>
                <a:lnTo>
                  <a:pt x="0" y="1086864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26281" y="5342763"/>
            <a:ext cx="7509433" cy="4177122"/>
          </a:xfrm>
          <a:custGeom>
            <a:avLst/>
            <a:gdLst/>
            <a:ahLst/>
            <a:cxnLst/>
            <a:rect r="r" b="b" t="t" l="l"/>
            <a:pathLst>
              <a:path h="4177122" w="7509433">
                <a:moveTo>
                  <a:pt x="0" y="0"/>
                </a:moveTo>
                <a:lnTo>
                  <a:pt x="7509434" y="0"/>
                </a:lnTo>
                <a:lnTo>
                  <a:pt x="7509434" y="4177122"/>
                </a:lnTo>
                <a:lnTo>
                  <a:pt x="0" y="4177122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12214148" y="5342763"/>
            <a:ext cx="2796259" cy="4177122"/>
            <a:chOff x="0" y="0"/>
            <a:chExt cx="5755627" cy="85979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5755627" cy="8597900"/>
            </a:xfrm>
            <a:custGeom>
              <a:avLst/>
              <a:gdLst/>
              <a:ahLst/>
              <a:cxnLst/>
              <a:rect r="r" b="b" t="t" l="l"/>
              <a:pathLst>
                <a:path h="8597900" w="5755627">
                  <a:moveTo>
                    <a:pt x="5755627" y="254000"/>
                  </a:moveTo>
                  <a:lnTo>
                    <a:pt x="5755627" y="8343900"/>
                  </a:lnTo>
                  <a:cubicBezTo>
                    <a:pt x="5755627" y="8484235"/>
                    <a:pt x="5618259" y="8597900"/>
                    <a:pt x="5448660" y="8597900"/>
                  </a:cubicBezTo>
                  <a:lnTo>
                    <a:pt x="306967" y="8597900"/>
                  </a:lnTo>
                  <a:cubicBezTo>
                    <a:pt x="137368" y="8597900"/>
                    <a:pt x="0" y="8484235"/>
                    <a:pt x="0" y="8343900"/>
                  </a:cubicBezTo>
                  <a:lnTo>
                    <a:pt x="0" y="254000"/>
                  </a:lnTo>
                  <a:cubicBezTo>
                    <a:pt x="0" y="113665"/>
                    <a:pt x="137368" y="0"/>
                    <a:pt x="306967" y="0"/>
                  </a:cubicBezTo>
                  <a:lnTo>
                    <a:pt x="5448660" y="0"/>
                  </a:lnTo>
                  <a:cubicBezTo>
                    <a:pt x="5618259" y="0"/>
                    <a:pt x="5755627" y="113665"/>
                    <a:pt x="5755627" y="254000"/>
                  </a:cubicBezTo>
                  <a:close/>
                </a:path>
              </a:pathLst>
            </a:custGeom>
            <a:blipFill>
              <a:blip r:embed="rId10"/>
              <a:stretch>
                <a:fillRect l="-883" t="0" r="-883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087242" y="7235326"/>
            <a:ext cx="4113517" cy="2602111"/>
          </a:xfrm>
          <a:custGeom>
            <a:avLst/>
            <a:gdLst/>
            <a:ahLst/>
            <a:cxnLst/>
            <a:rect r="r" b="b" t="t" l="l"/>
            <a:pathLst>
              <a:path h="2602111" w="4113517">
                <a:moveTo>
                  <a:pt x="0" y="0"/>
                </a:moveTo>
                <a:lnTo>
                  <a:pt x="4113516" y="0"/>
                </a:lnTo>
                <a:lnTo>
                  <a:pt x="4113516" y="2602111"/>
                </a:lnTo>
                <a:lnTo>
                  <a:pt x="0" y="2602111"/>
                </a:lnTo>
                <a:lnTo>
                  <a:pt x="0" y="0"/>
                </a:lnTo>
                <a:close/>
              </a:path>
            </a:pathLst>
          </a:custGeom>
          <a:blipFill>
            <a:blip r:embed="rId11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726281" y="838200"/>
            <a:ext cx="16835438" cy="16516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440"/>
              </a:lnSpc>
              <a:spcBef>
                <a:spcPct val="0"/>
              </a:spcBef>
            </a:pPr>
            <a:r>
              <a:rPr lang="en-US" sz="9600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Accessible où que vous soyez !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DAGVDvYPnJU</dc:identifier>
  <dcterms:modified xsi:type="dcterms:W3CDTF">2011-08-01T06:04:30Z</dcterms:modified>
  <cp:revision>1</cp:revision>
  <dc:title>Time Manager</dc:title>
</cp:coreProperties>
</file>